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7FE4E4F6_6C73FE2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5"/>
  </p:notesMasterIdLst>
  <p:sldIdLst>
    <p:sldId id="257" r:id="rId7"/>
    <p:sldId id="258" r:id="rId8"/>
    <p:sldId id="259" r:id="rId9"/>
    <p:sldId id="262" r:id="rId10"/>
    <p:sldId id="260" r:id="rId11"/>
    <p:sldId id="261" r:id="rId12"/>
    <p:sldId id="2145707255" r:id="rId13"/>
    <p:sldId id="214570725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4CDF67-DFBD-FA8F-BF86-454CC19FEA43}" name="KLECHA Christian" initials="KC" userId="S::christian.klecha@era.europa.eu::d24e4b67-43e7-4bf4-8103-426fa8f43346" providerId="AD"/>
  <p188:author id="{A5493FA3-5E90-9B21-E49B-4C89855FC760}" name="Simon Lambert" initials="SL" userId="Simon Lamber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6E19C-EC11-42F6-9D6C-C7E3F808BBB5}" v="1" dt="2024-04-15T07:25:07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5173" autoAdjust="0"/>
  </p:normalViewPr>
  <p:slideViewPr>
    <p:cSldViewPr snapToGrid="0">
      <p:cViewPr varScale="1">
        <p:scale>
          <a:sx n="82" d="100"/>
          <a:sy n="82" d="100"/>
        </p:scale>
        <p:origin x="15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AST Jeremy" userId="861dee31-07d0-4c83-a93e-53c0b1d02850" providerId="ADAL" clId="{8146E19C-EC11-42F6-9D6C-C7E3F808BBB5}"/>
    <pc:docChg chg="undo redo custSel modSld">
      <pc:chgData name="DEBAST Jeremy" userId="861dee31-07d0-4c83-a93e-53c0b1d02850" providerId="ADAL" clId="{8146E19C-EC11-42F6-9D6C-C7E3F808BBB5}" dt="2024-04-15T07:26:52.592" v="21" actId="113"/>
      <pc:docMkLst>
        <pc:docMk/>
      </pc:docMkLst>
      <pc:sldChg chg="delCm">
        <pc:chgData name="DEBAST Jeremy" userId="861dee31-07d0-4c83-a93e-53c0b1d02850" providerId="ADAL" clId="{8146E19C-EC11-42F6-9D6C-C7E3F808BBB5}" dt="2024-04-15T07:21:42.342" v="0"/>
        <pc:sldMkLst>
          <pc:docMk/>
          <pc:sldMk cId="2080557340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BAST Jeremy" userId="861dee31-07d0-4c83-a93e-53c0b1d02850" providerId="ADAL" clId="{8146E19C-EC11-42F6-9D6C-C7E3F808BBB5}" dt="2024-04-15T07:21:42.342" v="0"/>
              <pc2:cmMkLst xmlns:pc2="http://schemas.microsoft.com/office/powerpoint/2019/9/main/command">
                <pc:docMk/>
                <pc:sldMk cId="2080557340" sldId="257"/>
                <pc2:cmMk id="{19F00D43-EC86-465A-AAEC-84CA73967095}"/>
              </pc2:cmMkLst>
            </pc226:cmChg>
          </p:ext>
        </pc:extLst>
      </pc:sldChg>
      <pc:sldChg chg="delCm modNotesTx">
        <pc:chgData name="DEBAST Jeremy" userId="861dee31-07d0-4c83-a93e-53c0b1d02850" providerId="ADAL" clId="{8146E19C-EC11-42F6-9D6C-C7E3F808BBB5}" dt="2024-04-15T07:22:31.960" v="2"/>
        <pc:sldMkLst>
          <pc:docMk/>
          <pc:sldMk cId="2834549801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BAST Jeremy" userId="861dee31-07d0-4c83-a93e-53c0b1d02850" providerId="ADAL" clId="{8146E19C-EC11-42F6-9D6C-C7E3F808BBB5}" dt="2024-04-15T07:22:31.960" v="2"/>
              <pc2:cmMkLst xmlns:pc2="http://schemas.microsoft.com/office/powerpoint/2019/9/main/command">
                <pc:docMk/>
                <pc:sldMk cId="2834549801" sldId="258"/>
                <pc2:cmMk id="{8D114232-579A-4C21-B2A8-E6B6EC242DCC}"/>
              </pc2:cmMkLst>
            </pc226:cmChg>
          </p:ext>
        </pc:extLst>
      </pc:sldChg>
      <pc:sldChg chg="delCm">
        <pc:chgData name="DEBAST Jeremy" userId="861dee31-07d0-4c83-a93e-53c0b1d02850" providerId="ADAL" clId="{8146E19C-EC11-42F6-9D6C-C7E3F808BBB5}" dt="2024-04-15T07:22:36.431" v="5"/>
        <pc:sldMkLst>
          <pc:docMk/>
          <pc:sldMk cId="828343671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BAST Jeremy" userId="861dee31-07d0-4c83-a93e-53c0b1d02850" providerId="ADAL" clId="{8146E19C-EC11-42F6-9D6C-C7E3F808BBB5}" dt="2024-04-15T07:22:35.931" v="4"/>
              <pc2:cmMkLst xmlns:pc2="http://schemas.microsoft.com/office/powerpoint/2019/9/main/command">
                <pc:docMk/>
                <pc:sldMk cId="828343671" sldId="259"/>
                <pc2:cmMk id="{5585540F-0BB9-44AA-847B-A38790681099}"/>
              </pc2:cmMkLst>
            </pc226:cmChg>
            <pc226:cmChg xmlns:pc226="http://schemas.microsoft.com/office/powerpoint/2022/06/main/command" chg="del">
              <pc226:chgData name="DEBAST Jeremy" userId="861dee31-07d0-4c83-a93e-53c0b1d02850" providerId="ADAL" clId="{8146E19C-EC11-42F6-9D6C-C7E3F808BBB5}" dt="2024-04-15T07:22:35.357" v="3"/>
              <pc2:cmMkLst xmlns:pc2="http://schemas.microsoft.com/office/powerpoint/2019/9/main/command">
                <pc:docMk/>
                <pc:sldMk cId="828343671" sldId="259"/>
                <pc2:cmMk id="{36FD3720-C0B6-451B-AC77-3FEBA1BF91E6}"/>
              </pc2:cmMkLst>
            </pc226:cmChg>
            <pc226:cmChg xmlns:pc226="http://schemas.microsoft.com/office/powerpoint/2022/06/main/command" chg="del">
              <pc226:chgData name="DEBAST Jeremy" userId="861dee31-07d0-4c83-a93e-53c0b1d02850" providerId="ADAL" clId="{8146E19C-EC11-42F6-9D6C-C7E3F808BBB5}" dt="2024-04-15T07:22:36.431" v="5"/>
              <pc2:cmMkLst xmlns:pc2="http://schemas.microsoft.com/office/powerpoint/2019/9/main/command">
                <pc:docMk/>
                <pc:sldMk cId="828343671" sldId="259"/>
                <pc2:cmMk id="{9AE701F4-161E-417B-B43F-953E4CF9F6ED}"/>
              </pc2:cmMkLst>
            </pc226:cmChg>
          </p:ext>
        </pc:extLst>
      </pc:sldChg>
      <pc:sldChg chg="modNotesTx">
        <pc:chgData name="DEBAST Jeremy" userId="861dee31-07d0-4c83-a93e-53c0b1d02850" providerId="ADAL" clId="{8146E19C-EC11-42F6-9D6C-C7E3F808BBB5}" dt="2024-04-15T07:25:10.099" v="11" actId="20577"/>
        <pc:sldMkLst>
          <pc:docMk/>
          <pc:sldMk cId="432301732" sldId="260"/>
        </pc:sldMkLst>
      </pc:sldChg>
      <pc:sldChg chg="modSp mod modNotesTx">
        <pc:chgData name="DEBAST Jeremy" userId="861dee31-07d0-4c83-a93e-53c0b1d02850" providerId="ADAL" clId="{8146E19C-EC11-42F6-9D6C-C7E3F808BBB5}" dt="2024-04-15T07:26:52.592" v="21" actId="113"/>
        <pc:sldMkLst>
          <pc:docMk/>
          <pc:sldMk cId="3734552037" sldId="261"/>
        </pc:sldMkLst>
        <pc:spChg chg="mod">
          <ac:chgData name="DEBAST Jeremy" userId="861dee31-07d0-4c83-a93e-53c0b1d02850" providerId="ADAL" clId="{8146E19C-EC11-42F6-9D6C-C7E3F808BBB5}" dt="2024-04-15T07:26:52.592" v="21" actId="113"/>
          <ac:spMkLst>
            <pc:docMk/>
            <pc:sldMk cId="3734552037" sldId="261"/>
            <ac:spMk id="3" creationId="{0E637CB7-54F4-F20A-284B-83B3F6A58AF4}"/>
          </ac:spMkLst>
        </pc:spChg>
      </pc:sldChg>
      <pc:sldChg chg="delCm">
        <pc:chgData name="DEBAST Jeremy" userId="861dee31-07d0-4c83-a93e-53c0b1d02850" providerId="ADAL" clId="{8146E19C-EC11-42F6-9D6C-C7E3F808BBB5}" dt="2024-04-15T07:23:32.226" v="6"/>
        <pc:sldMkLst>
          <pc:docMk/>
          <pc:sldMk cId="884624804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BAST Jeremy" userId="861dee31-07d0-4c83-a93e-53c0b1d02850" providerId="ADAL" clId="{8146E19C-EC11-42F6-9D6C-C7E3F808BBB5}" dt="2024-04-15T07:23:32.226" v="6"/>
              <pc2:cmMkLst xmlns:pc2="http://schemas.microsoft.com/office/powerpoint/2019/9/main/command">
                <pc:docMk/>
                <pc:sldMk cId="884624804" sldId="262"/>
                <pc2:cmMk id="{C366AB06-DE04-4551-8B49-CCA0DE315B56}"/>
              </pc2:cmMkLst>
            </pc226:cmChg>
          </p:ext>
        </pc:extLst>
      </pc:sldChg>
      <pc:sldChg chg="modSp mod">
        <pc:chgData name="DEBAST Jeremy" userId="861dee31-07d0-4c83-a93e-53c0b1d02850" providerId="ADAL" clId="{8146E19C-EC11-42F6-9D6C-C7E3F808BBB5}" dt="2024-04-15T07:24:01.335" v="8" actId="20577"/>
        <pc:sldMkLst>
          <pc:docMk/>
          <pc:sldMk cId="4145399142" sldId="2145707255"/>
        </pc:sldMkLst>
        <pc:spChg chg="mod">
          <ac:chgData name="DEBAST Jeremy" userId="861dee31-07d0-4c83-a93e-53c0b1d02850" providerId="ADAL" clId="{8146E19C-EC11-42F6-9D6C-C7E3F808BBB5}" dt="2024-04-15T07:24:01.335" v="8" actId="20577"/>
          <ac:spMkLst>
            <pc:docMk/>
            <pc:sldMk cId="4145399142" sldId="2145707255"/>
            <ac:spMk id="3" creationId="{FA7AC891-5D9D-E514-B1ED-3AB7F03563B6}"/>
          </ac:spMkLst>
        </pc:spChg>
      </pc:sldChg>
    </pc:docChg>
  </pc:docChgLst>
</pc:chgInfo>
</file>

<file path=ppt/comments/modernComment_7FE4E4F6_6C73FE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D78178-7169-47D1-BE8C-FFA5455CA759}" authorId="{A5493FA3-5E90-9B21-E49B-4C89855FC760}" created="2024-04-05T09:55:20.9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9541032" sldId="2145707254"/>
      <ac:spMk id="2" creationId="{D6C19A8C-BCBC-1EB9-BB74-59DEA0BB925E}"/>
      <ac:txMk cp="0" len="132">
        <ac:context len="133" hash="720312394"/>
      </ac:txMk>
    </ac:txMkLst>
    <p188:pos x="8434929" y="342148"/>
    <p188:replyLst>
      <p188:reply id="{7F8238DE-F2FB-4290-B7E1-34AD119B10DA}" authorId="{634CDF67-DFBD-FA8F-BF86-454CC19FEA43}" created="2024-04-09T11:26:21.933">
        <p188:txBody>
          <a:bodyPr/>
          <a:lstStyle/>
          <a:p>
            <a:r>
              <a:rPr lang="en-US"/>
              <a:t>Why not but what is the key message of this slide ?</a:t>
            </a:r>
          </a:p>
        </p188:txBody>
      </p188:reply>
    </p188:replyLst>
    <p188:txBody>
      <a:bodyPr/>
      <a:lstStyle/>
      <a:p>
        <a:r>
          <a:rPr lang="en-US"/>
          <a:t>Proposal to add this slide maybe?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D3BA6-5AC9-4204-A3B9-8B1002F64FE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1E401-3317-4A3E-B2EE-8A4F863C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2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Focus on ETCS but </a:t>
            </a:r>
            <a:r>
              <a:rPr lang="fr-BE" dirty="0" err="1"/>
              <a:t>results</a:t>
            </a:r>
            <a:r>
              <a:rPr lang="fr-BE" dirty="0"/>
              <a:t> </a:t>
            </a:r>
            <a:r>
              <a:rPr lang="fr-BE" dirty="0" err="1"/>
              <a:t>could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also</a:t>
            </a:r>
            <a:r>
              <a:rPr lang="fr-BE" dirty="0"/>
              <a:t> </a:t>
            </a:r>
            <a:r>
              <a:rPr lang="fr-BE" dirty="0" err="1"/>
              <a:t>applied</a:t>
            </a:r>
            <a:r>
              <a:rPr lang="fr-BE" dirty="0"/>
              <a:t> to RSC. </a:t>
            </a:r>
            <a:endParaRPr lang="fr-BE"/>
          </a:p>
          <a:p>
            <a:r>
              <a:rPr lang="fr-BE" err="1"/>
              <a:t>Explain</a:t>
            </a:r>
            <a:r>
              <a:rPr lang="fr-BE"/>
              <a:t> </a:t>
            </a:r>
            <a:r>
              <a:rPr lang="fr-BE" err="1"/>
              <a:t>definition</a:t>
            </a:r>
            <a:r>
              <a:rPr lang="fr-BE"/>
              <a:t> of phase out : </a:t>
            </a:r>
            <a:r>
              <a:rPr lang="en-US" sz="1800">
                <a:effectLst/>
                <a:latin typeface="Segoe UI" panose="020B0502040204020203" pitchFamily="34" charset="0"/>
              </a:rPr>
              <a:t>means gradually </a:t>
            </a:r>
            <a:r>
              <a:rPr lang="en-US" sz="1800" err="1">
                <a:effectLst/>
                <a:latin typeface="Segoe UI" panose="020B0502040204020203" pitchFamily="34" charset="0"/>
              </a:rPr>
              <a:t>stoping</a:t>
            </a:r>
            <a:r>
              <a:rPr lang="en-US" sz="1800">
                <a:effectLst/>
                <a:latin typeface="Segoe UI" panose="020B0502040204020203" pitchFamily="34" charset="0"/>
              </a:rPr>
              <a:t> using something.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WS concept : 7 groups, 3 questions, 1 spokesperson per group </a:t>
            </a:r>
          </a:p>
          <a:p>
            <a:r>
              <a:rPr lang="en-US" dirty="0"/>
              <a:t>Workshop speakers to lead discussion for each group </a:t>
            </a:r>
          </a:p>
          <a:p>
            <a:r>
              <a:rPr lang="en-US" dirty="0"/>
              <a:t>To insist on the need for summarizing the discussion after each question</a:t>
            </a:r>
          </a:p>
          <a:p>
            <a:r>
              <a:rPr lang="en-US" dirty="0"/>
              <a:t>No good or bad answer to the questions. Aim is exchange and discussions</a:t>
            </a:r>
          </a:p>
          <a:p>
            <a:endParaRPr lang="en-US" dirty="0"/>
          </a:p>
          <a:p>
            <a:r>
              <a:rPr lang="en-US" dirty="0"/>
              <a:t>Ask participants to classify their proposal by order of importance/relevance for each of the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Recall definition of ESC from TSI :</a:t>
            </a:r>
          </a:p>
          <a:p>
            <a:endParaRPr lang="en-US" dirty="0"/>
          </a:p>
          <a:p>
            <a:r>
              <a:rPr lang="en-US" dirty="0"/>
              <a:t> 1) it is about technical compatibility ETCS on-board /trackside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They were introduced as a transitional measure</a:t>
            </a:r>
          </a:p>
          <a:p>
            <a:endParaRPr lang="en-US" dirty="0"/>
          </a:p>
          <a:p>
            <a:r>
              <a:rPr lang="en-US" dirty="0"/>
              <a:t>3) It is a BDC – maybe not needed to re-explain this during the WS</a:t>
            </a:r>
          </a:p>
          <a:p>
            <a:endParaRPr lang="en-US" dirty="0"/>
          </a:p>
          <a:p>
            <a:r>
              <a:rPr lang="en-US" dirty="0"/>
              <a:t>To recall : TSI Article 12 – Analysis to phase out ESC. Results of workshop will be used as input for the report.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en-US" sz="1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additional verifications are always needed in case of extension of area of use…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Why it is not sufficient (compared to class B)?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Taking into account the applicable requirements/processes: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Product increased maturity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Trackside approval process (IOD Article 19)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BCA, questionnaires and new error correction process (TSI CCS §7.2.10)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Trackside CCS certification with 2 different on-boards (TSI CCS Table 6.3 – line 6b)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Integration with CCS trackside subsystem (item 8 of TSI CCS table 6.2.1)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E401-3317-4A3E-B2EE-8A4F863C5F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8E16-9F54-1EC5-D065-00678080A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CE88E-D60C-775B-78E4-337F16CF6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7E49-F107-C079-F458-2E9D72D3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CE89-36C9-065E-6D40-3382A154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6D81-CC39-D08C-2303-2B7AC8A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9AC1-F30A-EEE9-F80D-BED94A8F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C2ADD-456F-CF7A-7725-586E6D5F9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20EC-BAFF-F881-FE49-E2A6B22D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67C6-A7F6-706E-1756-CF80723B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1DBD-8F05-8BBD-F0FF-D99F3C8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90FAA-A128-C1A9-86D6-B86B98EE0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F0A73-63A1-4F98-9871-72ACE0C3D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75E8A-0857-8C53-7D25-9676705E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28513-30D2-B3AE-AB49-30C2E7FF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79F41-403F-AAAA-B337-6981BA12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83EA-43C5-06FE-3558-8CCBC272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7128-C1A9-5E5A-7D3A-E8D25FB96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BAE8-3490-F97D-1C3F-C1089AD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0AC94-F351-41CD-DB46-B8BF3533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B300E-E820-0465-F3E4-2A8DD29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A004-7BB3-21D8-DEC0-E41C022D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34CB-23EF-B245-7F3F-9D3D5B66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3D11-0DF4-F261-50F4-1B69DEF4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132E-8A04-D3FB-EE85-5885899C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5B41-A0C3-5893-868F-7E8A3A1D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F1CC-7647-0AA8-D1A2-29E38529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BA92-EBD8-FA4A-E388-FFB5C093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9E47F-9D91-581F-C95D-D6491F985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DC745-7307-9B12-5D92-A68E589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08B16-126C-45EF-0C56-CBA43292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C914C-B9A0-240E-542D-0E24366B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48E4-3B16-B11A-DE65-5FEAFB04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B1DD-C8D4-6F8D-80CD-B0AFDFFB9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BE4BC-5CB9-09BF-A880-9E1F139D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85D14-F5B5-B536-853D-32691EAD2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9F9C8-17F5-C254-306A-C78341CBA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2B592-6926-9850-945F-1A2FC280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8BDA0-8B4A-74F8-84E8-5C4C0208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C1E00-B661-5ED8-8B6A-42FAD00C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F36-BC77-234F-5B1F-5458DBC9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BD7B8-BF47-EB50-61FA-86AE443B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1F4A2-EDCE-FD25-047C-BD62FE11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20A88-BF97-DBE9-747F-9BEAF529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0D2C6-0694-7781-A701-8DB7F0F4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94B61-6262-3692-C2FB-6B5FB05E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EB981-045C-5BA5-D408-319FD1A0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3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653A-97AF-801B-FC26-4CD63CB5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0A56-6084-D503-FFE7-7F23CCD7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140EB-4E17-6C39-D272-A8C5C0E5F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41CDB-39B8-94B0-31C9-052E18E1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DD779-E12A-60A6-1EF9-7F7A27F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BC192-98EC-D789-8B8B-F0A652BE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7EA-CAF2-4AA7-CF12-93157DA8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D6ADB-B518-246F-C47E-A0E8B95FF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A2AC-C00E-9122-B6D6-57C3A808B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2265A-C01D-F9C3-A5B3-A44E1E0E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7F24D-6F67-84C9-61A0-D2ED3756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94102-D895-8A69-8A3D-778B9BC7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B83BE-1616-3E4D-0353-89C9231E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748AB-FF03-6304-2DD0-81B32F44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F61B-33BC-CA0C-8D00-0AC5C2E2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2B2E-6042-4374-BB26-4B12F6245D0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5814D-2F0D-3117-79A4-832DB7EB6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618D1-8471-44F2-9D85-BABB58C2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6FE5-34FB-43AC-BD79-FD8ADF8E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E4E4F6_6C73FE2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75EAD-C716-9BE7-8EE6-9DF58DB9AE8E}"/>
              </a:ext>
            </a:extLst>
          </p:cNvPr>
          <p:cNvSpPr/>
          <p:nvPr/>
        </p:nvSpPr>
        <p:spPr>
          <a:xfrm>
            <a:off x="6905065" y="285952"/>
            <a:ext cx="4448179" cy="324486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50" name="Picture 2" descr="Home logo">
            <a:extLst>
              <a:ext uri="{FF2B5EF4-FFF2-40B4-BE49-F238E27FC236}">
                <a16:creationId xmlns:a16="http://schemas.microsoft.com/office/drawing/2014/main" id="{8B446041-CC03-735B-9CE3-8A173F7D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53" y="2007704"/>
            <a:ext cx="2047301" cy="123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579111-D36E-86A5-B2A6-5AB71AAB42C8}"/>
              </a:ext>
            </a:extLst>
          </p:cNvPr>
          <p:cNvSpPr/>
          <p:nvPr/>
        </p:nvSpPr>
        <p:spPr>
          <a:xfrm>
            <a:off x="1891529" y="285952"/>
            <a:ext cx="4588912" cy="32573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65E54-6832-AB37-9DEC-82352131DF53}"/>
              </a:ext>
            </a:extLst>
          </p:cNvPr>
          <p:cNvSpPr txBox="1"/>
          <p:nvPr/>
        </p:nvSpPr>
        <p:spPr>
          <a:xfrm>
            <a:off x="2020334" y="594191"/>
            <a:ext cx="4588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Workshop #6</a:t>
            </a:r>
          </a:p>
          <a:p>
            <a:endParaRPr lang="en-US" sz="1800" dirty="0"/>
          </a:p>
          <a:p>
            <a:r>
              <a:rPr lang="en-US" sz="1800" b="1" i="0" dirty="0">
                <a:effectLst/>
                <a:latin typeface="system-ui"/>
              </a:rPr>
              <a:t>ETCS and Radio System compatibility checks : </a:t>
            </a:r>
            <a:r>
              <a:rPr lang="en-US" b="1" i="0" dirty="0">
                <a:effectLst/>
                <a:latin typeface="system-ui"/>
              </a:rPr>
              <a:t>on the way to a </a:t>
            </a:r>
            <a:r>
              <a:rPr lang="en-US" b="1" dirty="0">
                <a:latin typeface="system-ui"/>
              </a:rPr>
              <a:t>phase-out</a:t>
            </a:r>
            <a:r>
              <a:rPr lang="en-US" b="1" i="0" dirty="0">
                <a:effectLst/>
                <a:latin typeface="system-ui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F8B229-C5EE-C427-7C7C-D3002A516938}"/>
              </a:ext>
            </a:extLst>
          </p:cNvPr>
          <p:cNvSpPr/>
          <p:nvPr/>
        </p:nvSpPr>
        <p:spPr>
          <a:xfrm>
            <a:off x="1891529" y="3687633"/>
            <a:ext cx="4588912" cy="307623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07F91B-98B0-8572-3785-4ECF49E14A37}"/>
              </a:ext>
            </a:extLst>
          </p:cNvPr>
          <p:cNvSpPr/>
          <p:nvPr/>
        </p:nvSpPr>
        <p:spPr>
          <a:xfrm>
            <a:off x="6905066" y="3687634"/>
            <a:ext cx="4454400" cy="30762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6" name="Picture 15" descr="A green and black logo&#10;&#10;Description automatically generated">
            <a:extLst>
              <a:ext uri="{FF2B5EF4-FFF2-40B4-BE49-F238E27FC236}">
                <a16:creationId xmlns:a16="http://schemas.microsoft.com/office/drawing/2014/main" id="{078251CE-AF19-D9A8-95B4-B76A9E6B5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60" y="4764766"/>
            <a:ext cx="2167730" cy="835040"/>
          </a:xfrm>
          <a:prstGeom prst="rect">
            <a:avLst/>
          </a:prstGeom>
        </p:spPr>
      </p:pic>
      <p:pic>
        <p:nvPicPr>
          <p:cNvPr id="2054" name="Picture 6" descr="ERTMS">
            <a:extLst>
              <a:ext uri="{FF2B5EF4-FFF2-40B4-BE49-F238E27FC236}">
                <a16:creationId xmlns:a16="http://schemas.microsoft.com/office/drawing/2014/main" id="{482EBB1A-51FE-444D-4A27-28034BD7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23" y="5051184"/>
            <a:ext cx="1646438" cy="16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RTMS 2024 Conference def visual carousel">
            <a:extLst>
              <a:ext uri="{FF2B5EF4-FFF2-40B4-BE49-F238E27FC236}">
                <a16:creationId xmlns:a16="http://schemas.microsoft.com/office/drawing/2014/main" id="{71E6F72A-DAAF-083F-C6DD-9AD7533A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34" y="2196647"/>
            <a:ext cx="4313798" cy="12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F13819-1B14-F28E-5FFD-3EAFBA855184}"/>
              </a:ext>
            </a:extLst>
          </p:cNvPr>
          <p:cNvSpPr txBox="1"/>
          <p:nvPr/>
        </p:nvSpPr>
        <p:spPr>
          <a:xfrm>
            <a:off x="8481391" y="546664"/>
            <a:ext cx="292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Jeremy Debast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Christian Klecha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E15CA-9962-6AC1-FFFD-B509AB17796C}"/>
              </a:ext>
            </a:extLst>
          </p:cNvPr>
          <p:cNvSpPr txBox="1"/>
          <p:nvPr/>
        </p:nvSpPr>
        <p:spPr>
          <a:xfrm>
            <a:off x="2654955" y="3982025"/>
            <a:ext cx="331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Hartwig Schuster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0F4EC749-58AC-AE80-13BC-0ED1A9FC2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02" y="6089492"/>
            <a:ext cx="2339423" cy="3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093B90-E382-FEFF-1F70-863D66BC1655}"/>
              </a:ext>
            </a:extLst>
          </p:cNvPr>
          <p:cNvSpPr txBox="1"/>
          <p:nvPr/>
        </p:nvSpPr>
        <p:spPr>
          <a:xfrm>
            <a:off x="7549729" y="3843525"/>
            <a:ext cx="3534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Simon Lambert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Michel Van Liefferinge</a:t>
            </a:r>
          </a:p>
        </p:txBody>
      </p:sp>
    </p:spTree>
    <p:extLst>
      <p:ext uri="{BB962C8B-B14F-4D97-AF65-F5344CB8AC3E}">
        <p14:creationId xmlns:p14="http://schemas.microsoft.com/office/powerpoint/2010/main" val="208055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23FA-6F25-9A0B-B3EA-F1C02F5C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C891-5D9D-E514-B1ED-3AB7F035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10’ Introduction</a:t>
            </a:r>
          </a:p>
          <a:p>
            <a:endParaRPr lang="en-US" dirty="0"/>
          </a:p>
          <a:p>
            <a:r>
              <a:rPr lang="en-US" dirty="0"/>
              <a:t>15’ Discussion Question 1</a:t>
            </a:r>
          </a:p>
          <a:p>
            <a:r>
              <a:rPr lang="en-US" dirty="0"/>
              <a:t>10’ Sum-up Question 1</a:t>
            </a:r>
          </a:p>
          <a:p>
            <a:endParaRPr lang="en-US" dirty="0"/>
          </a:p>
          <a:p>
            <a:r>
              <a:rPr lang="en-US" dirty="0"/>
              <a:t>15’ Discussion Question 2</a:t>
            </a:r>
          </a:p>
          <a:p>
            <a:r>
              <a:rPr lang="en-US" dirty="0"/>
              <a:t>10’ Sum-up Question 2</a:t>
            </a:r>
          </a:p>
          <a:p>
            <a:endParaRPr lang="en-US" dirty="0"/>
          </a:p>
          <a:p>
            <a:r>
              <a:rPr lang="en-US" dirty="0"/>
              <a:t>15’ Discussion Question 3</a:t>
            </a:r>
          </a:p>
          <a:p>
            <a:r>
              <a:rPr lang="en-US" dirty="0"/>
              <a:t>10’ Sum-up Question 3</a:t>
            </a:r>
          </a:p>
          <a:p>
            <a:endParaRPr lang="en-US" dirty="0"/>
          </a:p>
          <a:p>
            <a:r>
              <a:rPr lang="en-US" dirty="0"/>
              <a:t>5’ Conclusion</a:t>
            </a:r>
          </a:p>
        </p:txBody>
      </p:sp>
    </p:spTree>
    <p:extLst>
      <p:ext uri="{BB962C8B-B14F-4D97-AF65-F5344CB8AC3E}">
        <p14:creationId xmlns:p14="http://schemas.microsoft.com/office/powerpoint/2010/main" val="283454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EAFB-AE03-725A-1DA8-A7C7B564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definitions from the CCS TSI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B4B0-A8D9-0207-145D-5B9B2750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2"/>
            <a:ext cx="10515600" cy="46151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1800" b="1" i="1" u="sng" dirty="0">
              <a:solidFill>
                <a:schemeClr val="accent1"/>
              </a:solidFill>
              <a:latin typeface="EUAlbertina-Regu"/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accent1"/>
                </a:solidFill>
                <a:latin typeface="EUAlbertina-Regu"/>
              </a:rPr>
              <a:t>TSI CCS §6.1.2.1</a:t>
            </a:r>
            <a:endParaRPr lang="en-US" sz="1800" dirty="0">
              <a:solidFill>
                <a:srgbClr val="000000"/>
              </a:solidFill>
              <a:latin typeface="EUAlbertina-Regu"/>
            </a:endParaRPr>
          </a:p>
          <a:p>
            <a:pPr marL="273050" indent="0">
              <a:buNone/>
            </a:pPr>
            <a:r>
              <a:rPr lang="en-US" sz="1800" dirty="0">
                <a:solidFill>
                  <a:srgbClr val="000000"/>
                </a:solidFill>
                <a:latin typeface="EUAlbertina-Regu"/>
              </a:rPr>
              <a:t>The principle is that a Control-Command and Signalling On-board Subsystem covered by an ‘EC’ declaration of verification is able to run on every Control-Command and Signalling Trackside Subsystem covered by an ‘EC’ Declaration of verification, under the conditions specified in this TSI, with no additional verifications.’ </a:t>
            </a:r>
          </a:p>
          <a:p>
            <a:pPr marL="229870" indent="0">
              <a:buNone/>
            </a:pPr>
            <a:endParaRPr lang="en-US" sz="1800" dirty="0">
              <a:solidFill>
                <a:srgbClr val="000000"/>
              </a:solidFill>
              <a:latin typeface="EUAlbertina-Regu"/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accent1"/>
                </a:solidFill>
                <a:effectLst/>
                <a:latin typeface="EUAlbertina-Regu"/>
              </a:rPr>
              <a:t>4.2.17. </a:t>
            </a:r>
            <a:r>
              <a:rPr lang="en-US" sz="1800" b="1" i="1" u="sng" dirty="0">
                <a:solidFill>
                  <a:schemeClr val="accent1"/>
                </a:solidFill>
                <a:effectLst/>
                <a:latin typeface="EUAlbertina-ReguItal"/>
              </a:rPr>
              <a:t>ETCS and Radio System Compatibility</a:t>
            </a:r>
          </a:p>
          <a:p>
            <a:pPr marL="273050" indent="0">
              <a:buNone/>
            </a:pPr>
            <a:r>
              <a:rPr lang="en-US" sz="1800" dirty="0">
                <a:solidFill>
                  <a:srgbClr val="000000"/>
                </a:solidFill>
                <a:latin typeface="EUAlbertina-Regu"/>
              </a:rPr>
              <a:t>Due to the different possible implementations and the status of the migration to fully compliant CCS Subsystems, checks shall be performed in order </a:t>
            </a:r>
            <a:r>
              <a:rPr lang="en-US" sz="1800" b="1" dirty="0">
                <a:solidFill>
                  <a:srgbClr val="000000"/>
                </a:solidFill>
                <a:latin typeface="EUAlbertina-Regu"/>
              </a:rPr>
              <a:t>to demonstrate </a:t>
            </a:r>
            <a:r>
              <a:rPr lang="en-US" sz="1800" dirty="0">
                <a:solidFill>
                  <a:srgbClr val="000000"/>
                </a:solidFill>
                <a:latin typeface="EUAlbertina-Regu"/>
              </a:rPr>
              <a:t>the </a:t>
            </a:r>
            <a:r>
              <a:rPr lang="en-US" sz="1800" b="1" dirty="0">
                <a:solidFill>
                  <a:srgbClr val="000000"/>
                </a:solidFill>
                <a:latin typeface="EUAlbertina-Regu"/>
              </a:rPr>
              <a:t>technical compatibility between </a:t>
            </a:r>
            <a:r>
              <a:rPr lang="en-US" sz="1800" dirty="0">
                <a:solidFill>
                  <a:srgbClr val="000000"/>
                </a:solidFill>
                <a:latin typeface="EUAlbertina-Regu"/>
              </a:rPr>
              <a:t>the</a:t>
            </a:r>
            <a:r>
              <a:rPr lang="en-US" sz="1800" b="1" dirty="0">
                <a:solidFill>
                  <a:srgbClr val="000000"/>
                </a:solidFill>
                <a:latin typeface="EUAlbertina-Regu"/>
              </a:rPr>
              <a:t> on-board and trackside </a:t>
            </a:r>
            <a:r>
              <a:rPr lang="en-US" sz="1800" dirty="0">
                <a:solidFill>
                  <a:srgbClr val="000000"/>
                </a:solidFill>
                <a:latin typeface="EUAlbertina-Regu"/>
              </a:rPr>
              <a:t>CCS Subsystems. The necessity of these checks shall be considered as a measure to increase the confidence on the technical compatibility between the CCS subsystems. It is expected that </a:t>
            </a:r>
            <a:r>
              <a:rPr lang="en-US" sz="1800" b="1" dirty="0">
                <a:solidFill>
                  <a:srgbClr val="000000"/>
                </a:solidFill>
                <a:latin typeface="EUAlbertina-Regu"/>
              </a:rPr>
              <a:t>these checks will be reduced</a:t>
            </a:r>
            <a:r>
              <a:rPr lang="en-US" sz="1800" dirty="0">
                <a:solidFill>
                  <a:srgbClr val="000000"/>
                </a:solidFill>
                <a:latin typeface="EUAlbertina-Regu"/>
              </a:rPr>
              <a:t> until the principle stated in 6.1.2.1 is achieved.</a:t>
            </a:r>
          </a:p>
          <a:p>
            <a:pPr marL="273050" indent="0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EUAlbertina-Regu"/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accent1"/>
                </a:solidFill>
                <a:effectLst/>
                <a:latin typeface="EUAlbertina-Regu"/>
              </a:rPr>
              <a:t>4.2.17.1. ETCS  System Compatibility</a:t>
            </a:r>
          </a:p>
          <a:p>
            <a:pPr marL="22987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EUAlbertina-Regu"/>
              </a:rPr>
              <a:t>ETCS System Compatibility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EUAlbertina-Regu"/>
              </a:rPr>
              <a:t>(ESC) is the recording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EUAlbertina-Regu"/>
              </a:rPr>
              <a:t>of technical compatibility between ETCS on-board and the trackside parts ETCS of the CCS subsystems within an area of use.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834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78ED-7DF3-18DB-6B3F-54B1C5E8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7429A-635D-4E06-DCC5-9AE41150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buNone/>
              <a:tabLst>
                <a:tab pos="45720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reasons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why the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following principle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the TSI is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yet achieved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cannot be achieved?  </a:t>
            </a:r>
          </a:p>
          <a:p>
            <a:pPr marL="0" lvl="0" indent="0" algn="just" fontAlgn="base">
              <a:buNone/>
              <a:tabLst>
                <a:tab pos="457200" algn="l"/>
              </a:tabLs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 fontAlgn="base">
              <a:buNone/>
              <a:tabLst>
                <a:tab pos="457200" algn="l"/>
              </a:tabLst>
            </a:pPr>
            <a:r>
              <a:rPr lang="en-GB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TSI CCS §6.1.2.1</a:t>
            </a:r>
            <a:r>
              <a:rPr lang="en-GB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‘The principle is that a Control-Command and Signalling On-board Subsystem covered by an ‘EC’ declaration of verification is able to run on every Control-Command and Signalling Trackside Subsystem covered by an ‘EC’ Declaration of verification, under the conditions specified in this TSI, with no additional verifications.’</a:t>
            </a:r>
            <a:r>
              <a:rPr lang="en-GB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 algn="just" fontAlgn="base">
              <a:buNone/>
              <a:tabLst>
                <a:tab pos="457200" algn="l"/>
              </a:tabLst>
            </a:pPr>
            <a:endParaRPr lang="en-GB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 fontAlgn="base">
              <a:buNone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</a:rPr>
              <a:t>In other terms: why </a:t>
            </a:r>
            <a:r>
              <a:rPr lang="en-GB" b="1" dirty="0">
                <a:latin typeface="Calibri" panose="020F0502020204030204" pitchFamily="34" charset="0"/>
              </a:rPr>
              <a:t>EC verification</a:t>
            </a:r>
            <a:r>
              <a:rPr lang="en-GB" dirty="0">
                <a:latin typeface="Calibri" panose="020F0502020204030204" pitchFamily="34" charset="0"/>
              </a:rPr>
              <a:t> procedure </a:t>
            </a:r>
            <a:r>
              <a:rPr lang="en-GB" b="1" dirty="0">
                <a:latin typeface="Calibri" panose="020F0502020204030204" pitchFamily="34" charset="0"/>
              </a:rPr>
              <a:t>of subsystem is today not sufficient</a:t>
            </a:r>
            <a:r>
              <a:rPr lang="en-GB" dirty="0">
                <a:latin typeface="Calibri" panose="020F0502020204030204" pitchFamily="34" charset="0"/>
              </a:rPr>
              <a:t> to demonstrate technical compatibility between ETCS on-board and ETCS trackside?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2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C6BA-7A22-BCE1-5A17-FD7195B3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3546-D453-A48D-FE57-00856DFE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buNone/>
              <a:tabLst>
                <a:tab pos="45720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Interoperability Directive requires Vehicle Authorisation (VA) applicants to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demonstrate technical compatibility between vehicle and infrastructure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(cf. in articles 21.2 &amp;21.3d).  </a:t>
            </a:r>
          </a:p>
          <a:p>
            <a:pPr marL="342900" lvl="0" indent="-342900" algn="just" fontAlgn="base">
              <a:buFont typeface="+mj-lt"/>
              <a:buAutoNum type="alphaLcPeriod"/>
              <a:tabLst>
                <a:tab pos="45720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consider that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 fulfils this requirement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the ETCS technical compatibility? </a:t>
            </a:r>
          </a:p>
          <a:p>
            <a:pPr marL="342900" lvl="0" indent="-342900" algn="just" fontAlgn="base">
              <a:buFont typeface="+mj-lt"/>
              <a:buAutoNum type="alphaLcPeriod" startAt="2"/>
              <a:tabLst>
                <a:tab pos="45720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improvements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should be brought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current ESC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 </a:t>
            </a:r>
          </a:p>
          <a:p>
            <a:pPr marL="342900" lvl="0" indent="-342900" algn="just" fontAlgn="base">
              <a:buFont typeface="+mj-lt"/>
              <a:buAutoNum type="alphaLcPeriod" startAt="3"/>
              <a:tabLst>
                <a:tab pos="45720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your view what kind of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checks/tests should be part of ESC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marL="0" lvl="0" indent="0" algn="just" fontAlgn="base">
              <a:buNone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What kind of checks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/tests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part of ESC 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0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652E-DFBF-CF86-E5F3-343912C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7CB7-54F4-F20A-284B-83B3F6A58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be the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pre-conditions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consider that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 is no longer required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prove the technical compatibility of on-board units with different ERTMS trackside implementations?</a:t>
            </a:r>
          </a:p>
          <a:p>
            <a:pPr marL="514350" indent="-514350">
              <a:buAutoNum type="alphaLcParenR"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ESC is no longer required, which risks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see and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be the alternative(s)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demonstrate the ETCS technical compatibility?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5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23FA-6F25-9A0B-B3EA-F1C02F5C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C891-5D9D-E514-B1ED-3AB7F035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THANKS FOR YOUR EFFORTS AND CONTRIBUTIONS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What’s next?</a:t>
            </a:r>
          </a:p>
          <a:p>
            <a:r>
              <a:rPr lang="en-US" dirty="0"/>
              <a:t>Results of this workshop will feed the Agency report on the ESC phase-out (TSI art. 12)</a:t>
            </a:r>
          </a:p>
          <a:p>
            <a:r>
              <a:rPr lang="en-US" dirty="0"/>
              <a:t>Marketplace tomorrow afternoon where workshop outputs will be presented</a:t>
            </a:r>
          </a:p>
        </p:txBody>
      </p:sp>
    </p:spTree>
    <p:extLst>
      <p:ext uri="{BB962C8B-B14F-4D97-AF65-F5344CB8AC3E}">
        <p14:creationId xmlns:p14="http://schemas.microsoft.com/office/powerpoint/2010/main" val="414539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D6C19A8C-BCBC-1EB9-BB74-59DEA0BB925E}"/>
              </a:ext>
            </a:extLst>
          </p:cNvPr>
          <p:cNvSpPr txBox="1">
            <a:spLocks/>
          </p:cNvSpPr>
          <p:nvPr/>
        </p:nvSpPr>
        <p:spPr>
          <a:xfrm>
            <a:off x="302671" y="76952"/>
            <a:ext cx="10515600" cy="929538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The background of ETCS system compatibility (ESC)</a:t>
            </a:r>
            <a:br>
              <a:rPr lang="en-GB" sz="2000" dirty="0"/>
            </a:br>
            <a:r>
              <a:rPr lang="en-GB" sz="2000" dirty="0"/>
              <a:t>Harmonisation of compatibility test processes for ETCS track and train integration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1079C-7300-4D5D-32ED-4AF8EF095DCB}"/>
              </a:ext>
            </a:extLst>
          </p:cNvPr>
          <p:cNvSpPr/>
          <p:nvPr/>
        </p:nvSpPr>
        <p:spPr>
          <a:xfrm>
            <a:off x="302671" y="3521175"/>
            <a:ext cx="3809893" cy="240872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feld 9">
            <a:extLst>
              <a:ext uri="{FF2B5EF4-FFF2-40B4-BE49-F238E27FC236}">
                <a16:creationId xmlns:a16="http://schemas.microsoft.com/office/drawing/2014/main" id="{F558A129-54D1-A399-AEEC-CD5E008B290A}"/>
              </a:ext>
            </a:extLst>
          </p:cNvPr>
          <p:cNvSpPr txBox="1"/>
          <p:nvPr/>
        </p:nvSpPr>
        <p:spPr>
          <a:xfrm>
            <a:off x="353835" y="6289430"/>
            <a:ext cx="84147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dirty="0">
                <a:solidFill>
                  <a:schemeClr val="tx1"/>
                </a:solidFill>
              </a:rPr>
              <a:t>1</a:t>
            </a:r>
            <a:r>
              <a:rPr lang="en-GB" sz="900" dirty="0">
                <a:solidFill>
                  <a:schemeClr val="tx1"/>
                </a:solidFill>
              </a:rPr>
              <a:t> European Commission | </a:t>
            </a:r>
            <a:r>
              <a:rPr lang="en-GB" sz="900" b="1" dirty="0">
                <a:solidFill>
                  <a:schemeClr val="tx1"/>
                </a:solidFill>
              </a:rPr>
              <a:t>2</a:t>
            </a:r>
            <a:r>
              <a:rPr lang="en-GB" sz="900" dirty="0">
                <a:solidFill>
                  <a:schemeClr val="tx1"/>
                </a:solidFill>
              </a:rPr>
              <a:t> European Agency for Railways |</a:t>
            </a:r>
            <a:r>
              <a:rPr lang="en-GB" sz="900" b="1" dirty="0">
                <a:solidFill>
                  <a:schemeClr val="tx1"/>
                </a:solidFill>
              </a:rPr>
              <a:t> 3 </a:t>
            </a:r>
            <a:r>
              <a:rPr lang="en-GB" sz="900" dirty="0">
                <a:solidFill>
                  <a:schemeClr val="tx1"/>
                </a:solidFill>
              </a:rPr>
              <a:t>Consortium of the European Signalling Industry to produce &amp; maintain the ETCS specification | </a:t>
            </a:r>
            <a:r>
              <a:rPr lang="en-GB" sz="900" b="1" dirty="0"/>
              <a:t>4</a:t>
            </a:r>
            <a:r>
              <a:rPr lang="en-GB" sz="900" dirty="0">
                <a:solidFill>
                  <a:schemeClr val="tx1"/>
                </a:solidFill>
              </a:rPr>
              <a:t> ERTMS Users Group </a:t>
            </a:r>
          </a:p>
        </p:txBody>
      </p:sp>
      <p:sp>
        <p:nvSpPr>
          <p:cNvPr id="5" name="Rechteck 10">
            <a:extLst>
              <a:ext uri="{FF2B5EF4-FFF2-40B4-BE49-F238E27FC236}">
                <a16:creationId xmlns:a16="http://schemas.microsoft.com/office/drawing/2014/main" id="{CAEDAE76-DB20-EF1D-0663-35D9671E719C}"/>
              </a:ext>
            </a:extLst>
          </p:cNvPr>
          <p:cNvSpPr>
            <a:spLocks/>
          </p:cNvSpPr>
          <p:nvPr/>
        </p:nvSpPr>
        <p:spPr>
          <a:xfrm>
            <a:off x="410400" y="1003209"/>
            <a:ext cx="3599625" cy="777688"/>
          </a:xfrm>
          <a:prstGeom prst="rect">
            <a:avLst/>
          </a:prstGeom>
          <a:solidFill>
            <a:srgbClr val="E5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CCS TSI</a:t>
            </a:r>
          </a:p>
        </p:txBody>
      </p:sp>
      <p:sp>
        <p:nvSpPr>
          <p:cNvPr id="6" name="Rechteck 11">
            <a:extLst>
              <a:ext uri="{FF2B5EF4-FFF2-40B4-BE49-F238E27FC236}">
                <a16:creationId xmlns:a16="http://schemas.microsoft.com/office/drawing/2014/main" id="{9D92D2E5-91C2-3203-345F-C2BF35A6EA93}"/>
              </a:ext>
            </a:extLst>
          </p:cNvPr>
          <p:cNvSpPr>
            <a:spLocks/>
          </p:cNvSpPr>
          <p:nvPr/>
        </p:nvSpPr>
        <p:spPr>
          <a:xfrm>
            <a:off x="7382412" y="987824"/>
            <a:ext cx="3599625" cy="777689"/>
          </a:xfrm>
          <a:prstGeom prst="rect">
            <a:avLst/>
          </a:prstGeom>
          <a:solidFill>
            <a:srgbClr val="E5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Operational concept &amp;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Engineering rules</a:t>
            </a:r>
          </a:p>
        </p:txBody>
      </p:sp>
      <p:sp>
        <p:nvSpPr>
          <p:cNvPr id="7" name="Rechteck 13">
            <a:extLst>
              <a:ext uri="{FF2B5EF4-FFF2-40B4-BE49-F238E27FC236}">
                <a16:creationId xmlns:a16="http://schemas.microsoft.com/office/drawing/2014/main" id="{75E51DB9-E4C4-BB06-651D-EFDFF1202F48}"/>
              </a:ext>
            </a:extLst>
          </p:cNvPr>
          <p:cNvSpPr>
            <a:spLocks/>
          </p:cNvSpPr>
          <p:nvPr/>
        </p:nvSpPr>
        <p:spPr>
          <a:xfrm>
            <a:off x="7396549" y="3442267"/>
            <a:ext cx="3599625" cy="1716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/>
          <a:lstStyle/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hteck 16">
            <a:extLst>
              <a:ext uri="{FF2B5EF4-FFF2-40B4-BE49-F238E27FC236}">
                <a16:creationId xmlns:a16="http://schemas.microsoft.com/office/drawing/2014/main" id="{C8DAD3D4-F89B-8AE0-1F38-AD1FF819FCBB}"/>
              </a:ext>
            </a:extLst>
          </p:cNvPr>
          <p:cNvSpPr>
            <a:spLocks/>
          </p:cNvSpPr>
          <p:nvPr/>
        </p:nvSpPr>
        <p:spPr>
          <a:xfrm>
            <a:off x="2257124" y="1068846"/>
            <a:ext cx="1596928" cy="195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EC</a:t>
            </a:r>
            <a:r>
              <a:rPr lang="en-US" sz="800" baseline="30000" dirty="0">
                <a:solidFill>
                  <a:schemeClr val="bg1"/>
                </a:solidFill>
              </a:rPr>
              <a:t>1</a:t>
            </a:r>
            <a:r>
              <a:rPr lang="en-US" sz="800" dirty="0">
                <a:solidFill>
                  <a:schemeClr val="bg1"/>
                </a:solidFill>
              </a:rPr>
              <a:t>/ERA</a:t>
            </a:r>
            <a:r>
              <a:rPr lang="en-US" sz="800" baseline="30000" dirty="0">
                <a:solidFill>
                  <a:schemeClr val="bg1"/>
                </a:solidFill>
              </a:rPr>
              <a:t>2</a:t>
            </a:r>
            <a:r>
              <a:rPr lang="en-US" sz="800" dirty="0">
                <a:solidFill>
                  <a:schemeClr val="bg1"/>
                </a:solidFill>
              </a:rPr>
              <a:t>/UNISIG</a:t>
            </a:r>
            <a:r>
              <a:rPr lang="en-US" sz="800" baseline="30000" dirty="0">
                <a:solidFill>
                  <a:schemeClr val="bg1"/>
                </a:solidFill>
              </a:rPr>
              <a:t>3</a:t>
            </a:r>
            <a:r>
              <a:rPr lang="en-US" sz="800" dirty="0">
                <a:solidFill>
                  <a:schemeClr val="bg1"/>
                </a:solidFill>
              </a:rPr>
              <a:t>/EUG</a:t>
            </a:r>
            <a:r>
              <a:rPr lang="en-US" sz="8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7B84A4AF-8219-3D65-E1A3-B25031A8EDA5}"/>
              </a:ext>
            </a:extLst>
          </p:cNvPr>
          <p:cNvSpPr>
            <a:spLocks/>
          </p:cNvSpPr>
          <p:nvPr/>
        </p:nvSpPr>
        <p:spPr>
          <a:xfrm>
            <a:off x="9670709" y="1068846"/>
            <a:ext cx="1201706" cy="1958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Infrastructure Manager</a:t>
            </a:r>
          </a:p>
        </p:txBody>
      </p:sp>
      <p:sp>
        <p:nvSpPr>
          <p:cNvPr id="10" name="Rechteck 22">
            <a:extLst>
              <a:ext uri="{FF2B5EF4-FFF2-40B4-BE49-F238E27FC236}">
                <a16:creationId xmlns:a16="http://schemas.microsoft.com/office/drawing/2014/main" id="{D7C81D8C-FA81-EA9B-CF78-6EF7F44DFE19}"/>
              </a:ext>
            </a:extLst>
          </p:cNvPr>
          <p:cNvSpPr>
            <a:spLocks/>
          </p:cNvSpPr>
          <p:nvPr/>
        </p:nvSpPr>
        <p:spPr>
          <a:xfrm>
            <a:off x="7552838" y="3532240"/>
            <a:ext cx="3300068" cy="39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Specification &amp; Design</a:t>
            </a:r>
          </a:p>
        </p:txBody>
      </p:sp>
      <p:sp>
        <p:nvSpPr>
          <p:cNvPr id="11" name="Rechteck 23">
            <a:extLst>
              <a:ext uri="{FF2B5EF4-FFF2-40B4-BE49-F238E27FC236}">
                <a16:creationId xmlns:a16="http://schemas.microsoft.com/office/drawing/2014/main" id="{A70BCA79-488A-B9D3-0E43-EE92131BED03}"/>
              </a:ext>
            </a:extLst>
          </p:cNvPr>
          <p:cNvSpPr>
            <a:spLocks/>
          </p:cNvSpPr>
          <p:nvPr/>
        </p:nvSpPr>
        <p:spPr>
          <a:xfrm>
            <a:off x="7572347" y="4473934"/>
            <a:ext cx="3300068" cy="39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ETCS trackside</a:t>
            </a:r>
          </a:p>
        </p:txBody>
      </p:sp>
      <p:grpSp>
        <p:nvGrpSpPr>
          <p:cNvPr id="12" name="Gruppieren 30">
            <a:extLst>
              <a:ext uri="{FF2B5EF4-FFF2-40B4-BE49-F238E27FC236}">
                <a16:creationId xmlns:a16="http://schemas.microsoft.com/office/drawing/2014/main" id="{8D0AD224-41D5-3841-F55E-F9E5E85217E3}"/>
              </a:ext>
            </a:extLst>
          </p:cNvPr>
          <p:cNvGrpSpPr>
            <a:grpSpLocks/>
          </p:cNvGrpSpPr>
          <p:nvPr/>
        </p:nvGrpSpPr>
        <p:grpSpPr>
          <a:xfrm>
            <a:off x="7761729" y="4052438"/>
            <a:ext cx="2882286" cy="210106"/>
            <a:chOff x="769069" y="4843979"/>
            <a:chExt cx="2882286" cy="210106"/>
          </a:xfrm>
        </p:grpSpPr>
        <p:sp>
          <p:nvSpPr>
            <p:cNvPr id="13" name="Freihandform: Form 31">
              <a:extLst>
                <a:ext uri="{FF2B5EF4-FFF2-40B4-BE49-F238E27FC236}">
                  <a16:creationId xmlns:a16="http://schemas.microsoft.com/office/drawing/2014/main" id="{7046C95B-6B3A-67D9-7B3D-842A46A1BBAD}"/>
                </a:ext>
              </a:extLst>
            </p:cNvPr>
            <p:cNvSpPr>
              <a:spLocks/>
            </p:cNvSpPr>
            <p:nvPr/>
          </p:nvSpPr>
          <p:spPr bwMode="gray">
            <a:xfrm rot="5400000" flipV="1">
              <a:off x="847859" y="4765189"/>
              <a:ext cx="210106" cy="367686"/>
            </a:xfrm>
            <a:custGeom>
              <a:avLst/>
              <a:gdLst>
                <a:gd name="connsiteX0" fmla="*/ 41412 w 164550"/>
                <a:gd name="connsiteY0" fmla="*/ 0 h 287963"/>
                <a:gd name="connsiteX1" fmla="*/ 0 w 164550"/>
                <a:gd name="connsiteY1" fmla="*/ 35927 h 287963"/>
                <a:gd name="connsiteX2" fmla="*/ 92354 w 164550"/>
                <a:gd name="connsiteY2" fmla="*/ 143982 h 287963"/>
                <a:gd name="connsiteX3" fmla="*/ 0 w 164550"/>
                <a:gd name="connsiteY3" fmla="*/ 252036 h 287963"/>
                <a:gd name="connsiteX4" fmla="*/ 41412 w 164550"/>
                <a:gd name="connsiteY4" fmla="*/ 287963 h 287963"/>
                <a:gd name="connsiteX5" fmla="*/ 164550 w 164550"/>
                <a:gd name="connsiteY5" fmla="*/ 143982 h 287963"/>
                <a:gd name="connsiteX6" fmla="*/ 41412 w 164550"/>
                <a:gd name="connsiteY6" fmla="*/ 0 h 2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0" h="287963">
                  <a:moveTo>
                    <a:pt x="41412" y="0"/>
                  </a:moveTo>
                  <a:lnTo>
                    <a:pt x="0" y="35927"/>
                  </a:lnTo>
                  <a:lnTo>
                    <a:pt x="92354" y="143982"/>
                  </a:lnTo>
                  <a:lnTo>
                    <a:pt x="0" y="252036"/>
                  </a:lnTo>
                  <a:lnTo>
                    <a:pt x="41412" y="287963"/>
                  </a:lnTo>
                  <a:lnTo>
                    <a:pt x="164550" y="143982"/>
                  </a:lnTo>
                  <a:lnTo>
                    <a:pt x="41412" y="0"/>
                  </a:lnTo>
                  <a:close/>
                </a:path>
              </a:pathLst>
            </a:custGeom>
            <a:solidFill>
              <a:schemeClr val="bg1"/>
            </a:solidFill>
            <a:ln w="6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: Form 32">
              <a:extLst>
                <a:ext uri="{FF2B5EF4-FFF2-40B4-BE49-F238E27FC236}">
                  <a16:creationId xmlns:a16="http://schemas.microsoft.com/office/drawing/2014/main" id="{1F9AA96B-71D5-96F0-878E-90F696104ACB}"/>
                </a:ext>
              </a:extLst>
            </p:cNvPr>
            <p:cNvSpPr>
              <a:spLocks/>
            </p:cNvSpPr>
            <p:nvPr/>
          </p:nvSpPr>
          <p:spPr bwMode="gray">
            <a:xfrm rot="5400000" flipV="1">
              <a:off x="3362459" y="4765189"/>
              <a:ext cx="210106" cy="367686"/>
            </a:xfrm>
            <a:custGeom>
              <a:avLst/>
              <a:gdLst>
                <a:gd name="connsiteX0" fmla="*/ 41412 w 164550"/>
                <a:gd name="connsiteY0" fmla="*/ 0 h 287963"/>
                <a:gd name="connsiteX1" fmla="*/ 0 w 164550"/>
                <a:gd name="connsiteY1" fmla="*/ 35927 h 287963"/>
                <a:gd name="connsiteX2" fmla="*/ 92354 w 164550"/>
                <a:gd name="connsiteY2" fmla="*/ 143982 h 287963"/>
                <a:gd name="connsiteX3" fmla="*/ 0 w 164550"/>
                <a:gd name="connsiteY3" fmla="*/ 252036 h 287963"/>
                <a:gd name="connsiteX4" fmla="*/ 41412 w 164550"/>
                <a:gd name="connsiteY4" fmla="*/ 287963 h 287963"/>
                <a:gd name="connsiteX5" fmla="*/ 164550 w 164550"/>
                <a:gd name="connsiteY5" fmla="*/ 143982 h 287963"/>
                <a:gd name="connsiteX6" fmla="*/ 41412 w 164550"/>
                <a:gd name="connsiteY6" fmla="*/ 0 h 2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0" h="287963">
                  <a:moveTo>
                    <a:pt x="41412" y="0"/>
                  </a:moveTo>
                  <a:lnTo>
                    <a:pt x="0" y="35927"/>
                  </a:lnTo>
                  <a:lnTo>
                    <a:pt x="92354" y="143982"/>
                  </a:lnTo>
                  <a:lnTo>
                    <a:pt x="0" y="252036"/>
                  </a:lnTo>
                  <a:lnTo>
                    <a:pt x="41412" y="287963"/>
                  </a:lnTo>
                  <a:lnTo>
                    <a:pt x="164550" y="143982"/>
                  </a:lnTo>
                  <a:lnTo>
                    <a:pt x="41412" y="0"/>
                  </a:lnTo>
                  <a:close/>
                </a:path>
              </a:pathLst>
            </a:custGeom>
            <a:solidFill>
              <a:schemeClr val="bg1"/>
            </a:solidFill>
            <a:ln w="6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15" name="Rechteck 12">
            <a:extLst>
              <a:ext uri="{FF2B5EF4-FFF2-40B4-BE49-F238E27FC236}">
                <a16:creationId xmlns:a16="http://schemas.microsoft.com/office/drawing/2014/main" id="{38F3309F-B80B-2078-B201-866036B73189}"/>
              </a:ext>
            </a:extLst>
          </p:cNvPr>
          <p:cNvSpPr>
            <a:spLocks/>
          </p:cNvSpPr>
          <p:nvPr/>
        </p:nvSpPr>
        <p:spPr>
          <a:xfrm>
            <a:off x="425927" y="2586300"/>
            <a:ext cx="3599625" cy="20698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/>
          <a:lstStyle/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hteck 18">
            <a:extLst>
              <a:ext uri="{FF2B5EF4-FFF2-40B4-BE49-F238E27FC236}">
                <a16:creationId xmlns:a16="http://schemas.microsoft.com/office/drawing/2014/main" id="{1A9FC917-1BAA-CD6A-9B56-EE548F4B978D}"/>
              </a:ext>
            </a:extLst>
          </p:cNvPr>
          <p:cNvSpPr>
            <a:spLocks/>
          </p:cNvSpPr>
          <p:nvPr/>
        </p:nvSpPr>
        <p:spPr>
          <a:xfrm>
            <a:off x="569043" y="2751095"/>
            <a:ext cx="3300068" cy="341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Specification &amp; Design</a:t>
            </a:r>
          </a:p>
        </p:txBody>
      </p:sp>
      <p:sp>
        <p:nvSpPr>
          <p:cNvPr id="17" name="Rechteck 19">
            <a:extLst>
              <a:ext uri="{FF2B5EF4-FFF2-40B4-BE49-F238E27FC236}">
                <a16:creationId xmlns:a16="http://schemas.microsoft.com/office/drawing/2014/main" id="{B6556BF2-1973-ED1A-F119-F2878870CE49}"/>
              </a:ext>
            </a:extLst>
          </p:cNvPr>
          <p:cNvSpPr>
            <a:spLocks/>
          </p:cNvSpPr>
          <p:nvPr/>
        </p:nvSpPr>
        <p:spPr>
          <a:xfrm>
            <a:off x="575705" y="3538966"/>
            <a:ext cx="3300068" cy="341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ETCS-on-board</a:t>
            </a:r>
          </a:p>
        </p:txBody>
      </p:sp>
      <p:grpSp>
        <p:nvGrpSpPr>
          <p:cNvPr id="18" name="Gruppieren 29">
            <a:extLst>
              <a:ext uri="{FF2B5EF4-FFF2-40B4-BE49-F238E27FC236}">
                <a16:creationId xmlns:a16="http://schemas.microsoft.com/office/drawing/2014/main" id="{B833FEA1-A13F-1098-B351-E345AE33F9F1}"/>
              </a:ext>
            </a:extLst>
          </p:cNvPr>
          <p:cNvGrpSpPr/>
          <p:nvPr/>
        </p:nvGrpSpPr>
        <p:grpSpPr>
          <a:xfrm>
            <a:off x="777934" y="3252859"/>
            <a:ext cx="2882286" cy="183103"/>
            <a:chOff x="769069" y="4843979"/>
            <a:chExt cx="2882286" cy="210106"/>
          </a:xfrm>
        </p:grpSpPr>
        <p:sp>
          <p:nvSpPr>
            <p:cNvPr id="19" name="Freihandform: Form 26">
              <a:extLst>
                <a:ext uri="{FF2B5EF4-FFF2-40B4-BE49-F238E27FC236}">
                  <a16:creationId xmlns:a16="http://schemas.microsoft.com/office/drawing/2014/main" id="{93130C25-4506-B83D-1001-7ED9B95242FE}"/>
                </a:ext>
              </a:extLst>
            </p:cNvPr>
            <p:cNvSpPr>
              <a:spLocks/>
            </p:cNvSpPr>
            <p:nvPr/>
          </p:nvSpPr>
          <p:spPr bwMode="gray">
            <a:xfrm rot="5400000" flipV="1">
              <a:off x="847859" y="4765189"/>
              <a:ext cx="210106" cy="367686"/>
            </a:xfrm>
            <a:custGeom>
              <a:avLst/>
              <a:gdLst>
                <a:gd name="connsiteX0" fmla="*/ 41412 w 164550"/>
                <a:gd name="connsiteY0" fmla="*/ 0 h 287963"/>
                <a:gd name="connsiteX1" fmla="*/ 0 w 164550"/>
                <a:gd name="connsiteY1" fmla="*/ 35927 h 287963"/>
                <a:gd name="connsiteX2" fmla="*/ 92354 w 164550"/>
                <a:gd name="connsiteY2" fmla="*/ 143982 h 287963"/>
                <a:gd name="connsiteX3" fmla="*/ 0 w 164550"/>
                <a:gd name="connsiteY3" fmla="*/ 252036 h 287963"/>
                <a:gd name="connsiteX4" fmla="*/ 41412 w 164550"/>
                <a:gd name="connsiteY4" fmla="*/ 287963 h 287963"/>
                <a:gd name="connsiteX5" fmla="*/ 164550 w 164550"/>
                <a:gd name="connsiteY5" fmla="*/ 143982 h 287963"/>
                <a:gd name="connsiteX6" fmla="*/ 41412 w 164550"/>
                <a:gd name="connsiteY6" fmla="*/ 0 h 2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0" h="287963">
                  <a:moveTo>
                    <a:pt x="41412" y="0"/>
                  </a:moveTo>
                  <a:lnTo>
                    <a:pt x="0" y="35927"/>
                  </a:lnTo>
                  <a:lnTo>
                    <a:pt x="92354" y="143982"/>
                  </a:lnTo>
                  <a:lnTo>
                    <a:pt x="0" y="252036"/>
                  </a:lnTo>
                  <a:lnTo>
                    <a:pt x="41412" y="287963"/>
                  </a:lnTo>
                  <a:lnTo>
                    <a:pt x="164550" y="143982"/>
                  </a:lnTo>
                  <a:lnTo>
                    <a:pt x="41412" y="0"/>
                  </a:lnTo>
                  <a:close/>
                </a:path>
              </a:pathLst>
            </a:custGeom>
            <a:solidFill>
              <a:schemeClr val="bg1"/>
            </a:solidFill>
            <a:ln w="6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0" name="Freihandform: Form 27">
              <a:extLst>
                <a:ext uri="{FF2B5EF4-FFF2-40B4-BE49-F238E27FC236}">
                  <a16:creationId xmlns:a16="http://schemas.microsoft.com/office/drawing/2014/main" id="{9951608C-72C9-2D6D-B0F3-E4CB723E245D}"/>
                </a:ext>
              </a:extLst>
            </p:cNvPr>
            <p:cNvSpPr>
              <a:spLocks/>
            </p:cNvSpPr>
            <p:nvPr/>
          </p:nvSpPr>
          <p:spPr bwMode="gray">
            <a:xfrm rot="5400000" flipV="1">
              <a:off x="3362459" y="4765189"/>
              <a:ext cx="210106" cy="367686"/>
            </a:xfrm>
            <a:custGeom>
              <a:avLst/>
              <a:gdLst>
                <a:gd name="connsiteX0" fmla="*/ 41412 w 164550"/>
                <a:gd name="connsiteY0" fmla="*/ 0 h 287963"/>
                <a:gd name="connsiteX1" fmla="*/ 0 w 164550"/>
                <a:gd name="connsiteY1" fmla="*/ 35927 h 287963"/>
                <a:gd name="connsiteX2" fmla="*/ 92354 w 164550"/>
                <a:gd name="connsiteY2" fmla="*/ 143982 h 287963"/>
                <a:gd name="connsiteX3" fmla="*/ 0 w 164550"/>
                <a:gd name="connsiteY3" fmla="*/ 252036 h 287963"/>
                <a:gd name="connsiteX4" fmla="*/ 41412 w 164550"/>
                <a:gd name="connsiteY4" fmla="*/ 287963 h 287963"/>
                <a:gd name="connsiteX5" fmla="*/ 164550 w 164550"/>
                <a:gd name="connsiteY5" fmla="*/ 143982 h 287963"/>
                <a:gd name="connsiteX6" fmla="*/ 41412 w 164550"/>
                <a:gd name="connsiteY6" fmla="*/ 0 h 2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0" h="287963">
                  <a:moveTo>
                    <a:pt x="41412" y="0"/>
                  </a:moveTo>
                  <a:lnTo>
                    <a:pt x="0" y="35927"/>
                  </a:lnTo>
                  <a:lnTo>
                    <a:pt x="92354" y="143982"/>
                  </a:lnTo>
                  <a:lnTo>
                    <a:pt x="0" y="252036"/>
                  </a:lnTo>
                  <a:lnTo>
                    <a:pt x="41412" y="287963"/>
                  </a:lnTo>
                  <a:lnTo>
                    <a:pt x="164550" y="143982"/>
                  </a:lnTo>
                  <a:lnTo>
                    <a:pt x="41412" y="0"/>
                  </a:lnTo>
                  <a:close/>
                </a:path>
              </a:pathLst>
            </a:custGeom>
            <a:solidFill>
              <a:schemeClr val="bg1"/>
            </a:solidFill>
            <a:ln w="6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1" name="Textfeld 34">
            <a:extLst>
              <a:ext uri="{FF2B5EF4-FFF2-40B4-BE49-F238E27FC236}">
                <a16:creationId xmlns:a16="http://schemas.microsoft.com/office/drawing/2014/main" id="{3E6AB35C-65E9-018E-80C5-A36674A0882F}"/>
              </a:ext>
            </a:extLst>
          </p:cNvPr>
          <p:cNvSpPr txBox="1">
            <a:spLocks/>
          </p:cNvSpPr>
          <p:nvPr/>
        </p:nvSpPr>
        <p:spPr>
          <a:xfrm>
            <a:off x="8197817" y="4035595"/>
            <a:ext cx="20859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Manufacturer B</a:t>
            </a:r>
          </a:p>
        </p:txBody>
      </p:sp>
      <p:cxnSp>
        <p:nvCxnSpPr>
          <p:cNvPr id="22" name="Gerade Verbindung mit Pfeil 39">
            <a:extLst>
              <a:ext uri="{FF2B5EF4-FFF2-40B4-BE49-F238E27FC236}">
                <a16:creationId xmlns:a16="http://schemas.microsoft.com/office/drawing/2014/main" id="{6E786786-DF1C-AF08-FF31-0F8BA8A131D9}"/>
              </a:ext>
            </a:extLst>
          </p:cNvPr>
          <p:cNvCxnSpPr>
            <a:cxnSpLocks/>
          </p:cNvCxnSpPr>
          <p:nvPr/>
        </p:nvCxnSpPr>
        <p:spPr>
          <a:xfrm>
            <a:off x="9202872" y="1765513"/>
            <a:ext cx="0" cy="1683690"/>
          </a:xfrm>
          <a:prstGeom prst="straightConnector1">
            <a:avLst/>
          </a:prstGeom>
          <a:ln w="12700">
            <a:solidFill>
              <a:srgbClr val="9999A9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40">
            <a:extLst>
              <a:ext uri="{FF2B5EF4-FFF2-40B4-BE49-F238E27FC236}">
                <a16:creationId xmlns:a16="http://schemas.microsoft.com/office/drawing/2014/main" id="{BA6557C5-7E9D-7A74-6776-90843EC86AD9}"/>
              </a:ext>
            </a:extLst>
          </p:cNvPr>
          <p:cNvSpPr txBox="1">
            <a:spLocks/>
          </p:cNvSpPr>
          <p:nvPr/>
        </p:nvSpPr>
        <p:spPr>
          <a:xfrm>
            <a:off x="9293891" y="2097943"/>
            <a:ext cx="168780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</a:rPr>
              <a:t>Trackside Manufacturer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interprets requirements</a:t>
            </a:r>
          </a:p>
        </p:txBody>
      </p:sp>
      <p:cxnSp>
        <p:nvCxnSpPr>
          <p:cNvPr id="24" name="Gerade Verbindung mit Pfeil 44">
            <a:extLst>
              <a:ext uri="{FF2B5EF4-FFF2-40B4-BE49-F238E27FC236}">
                <a16:creationId xmlns:a16="http://schemas.microsoft.com/office/drawing/2014/main" id="{B0FAFAB0-E64E-EFE6-389A-6C478C4AC07C}"/>
              </a:ext>
            </a:extLst>
          </p:cNvPr>
          <p:cNvCxnSpPr>
            <a:cxnSpLocks/>
          </p:cNvCxnSpPr>
          <p:nvPr/>
        </p:nvCxnSpPr>
        <p:spPr>
          <a:xfrm>
            <a:off x="4010024" y="1337067"/>
            <a:ext cx="3329239" cy="0"/>
          </a:xfrm>
          <a:prstGeom prst="straightConnector1">
            <a:avLst/>
          </a:prstGeom>
          <a:ln w="12700">
            <a:solidFill>
              <a:srgbClr val="9999A9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45">
            <a:extLst>
              <a:ext uri="{FF2B5EF4-FFF2-40B4-BE49-F238E27FC236}">
                <a16:creationId xmlns:a16="http://schemas.microsoft.com/office/drawing/2014/main" id="{347D11A9-051C-03C5-140C-4467E6E16FAE}"/>
              </a:ext>
            </a:extLst>
          </p:cNvPr>
          <p:cNvSpPr txBox="1">
            <a:spLocks/>
          </p:cNvSpPr>
          <p:nvPr/>
        </p:nvSpPr>
        <p:spPr>
          <a:xfrm>
            <a:off x="4325280" y="1382367"/>
            <a:ext cx="2397044" cy="467239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rgbClr val="9999A9"/>
                </a:solidFill>
              </a:rPr>
              <a:t>Infrastructure Manager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200" dirty="0" err="1">
                <a:solidFill>
                  <a:schemeClr val="tx1"/>
                </a:solidFill>
              </a:rPr>
              <a:t>interprets</a:t>
            </a:r>
            <a:r>
              <a:rPr lang="fr-FR" sz="1200" dirty="0">
                <a:solidFill>
                  <a:schemeClr val="tx1"/>
                </a:solidFill>
              </a:rPr>
              <a:t> CCS TSI</a:t>
            </a:r>
          </a:p>
        </p:txBody>
      </p:sp>
      <p:cxnSp>
        <p:nvCxnSpPr>
          <p:cNvPr id="26" name="Gerade Verbindung mit Pfeil 46">
            <a:extLst>
              <a:ext uri="{FF2B5EF4-FFF2-40B4-BE49-F238E27FC236}">
                <a16:creationId xmlns:a16="http://schemas.microsoft.com/office/drawing/2014/main" id="{41C42074-D0CE-3988-0138-112829868A8D}"/>
              </a:ext>
            </a:extLst>
          </p:cNvPr>
          <p:cNvCxnSpPr>
            <a:cxnSpLocks/>
          </p:cNvCxnSpPr>
          <p:nvPr/>
        </p:nvCxnSpPr>
        <p:spPr>
          <a:xfrm>
            <a:off x="2200919" y="1783025"/>
            <a:ext cx="6699" cy="809323"/>
          </a:xfrm>
          <a:prstGeom prst="straightConnector1">
            <a:avLst/>
          </a:prstGeom>
          <a:ln w="12700">
            <a:solidFill>
              <a:srgbClr val="9999A9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47">
            <a:extLst>
              <a:ext uri="{FF2B5EF4-FFF2-40B4-BE49-F238E27FC236}">
                <a16:creationId xmlns:a16="http://schemas.microsoft.com/office/drawing/2014/main" id="{2A9A7AE3-33B5-6E76-3D39-9941FA9B8AF7}"/>
              </a:ext>
            </a:extLst>
          </p:cNvPr>
          <p:cNvSpPr txBox="1">
            <a:spLocks/>
          </p:cNvSpPr>
          <p:nvPr/>
        </p:nvSpPr>
        <p:spPr>
          <a:xfrm>
            <a:off x="437415" y="1958129"/>
            <a:ext cx="1655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</a:rPr>
              <a:t>OBU Manufacturer 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</a:rPr>
              <a:t>interprets CCS TSI</a:t>
            </a:r>
          </a:p>
        </p:txBody>
      </p:sp>
      <p:sp>
        <p:nvSpPr>
          <p:cNvPr id="28" name="Rechteck: abgerundete Ecken 48">
            <a:extLst>
              <a:ext uri="{FF2B5EF4-FFF2-40B4-BE49-F238E27FC236}">
                <a16:creationId xmlns:a16="http://schemas.microsoft.com/office/drawing/2014/main" id="{18A8E6AE-17BC-A709-8BAA-5D27CBE80624}"/>
              </a:ext>
            </a:extLst>
          </p:cNvPr>
          <p:cNvSpPr>
            <a:spLocks/>
          </p:cNvSpPr>
          <p:nvPr/>
        </p:nvSpPr>
        <p:spPr>
          <a:xfrm>
            <a:off x="4644157" y="3253470"/>
            <a:ext cx="2619365" cy="5900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ETCS System Compatibility (ESC) at IC level </a:t>
            </a:r>
          </a:p>
        </p:txBody>
      </p:sp>
      <p:sp>
        <p:nvSpPr>
          <p:cNvPr id="29" name="Freihandform: Form 52">
            <a:extLst>
              <a:ext uri="{FF2B5EF4-FFF2-40B4-BE49-F238E27FC236}">
                <a16:creationId xmlns:a16="http://schemas.microsoft.com/office/drawing/2014/main" id="{3E54C4F0-B615-2930-7D20-73C91239D0B8}"/>
              </a:ext>
            </a:extLst>
          </p:cNvPr>
          <p:cNvSpPr/>
          <p:nvPr/>
        </p:nvSpPr>
        <p:spPr>
          <a:xfrm>
            <a:off x="3561358" y="1765512"/>
            <a:ext cx="4918496" cy="1683689"/>
          </a:xfrm>
          <a:custGeom>
            <a:avLst/>
            <a:gdLst>
              <a:gd name="connsiteX0" fmla="*/ 0 w 4876800"/>
              <a:gd name="connsiteY0" fmla="*/ 0 h 1704975"/>
              <a:gd name="connsiteX1" fmla="*/ 0 w 4876800"/>
              <a:gd name="connsiteY1" fmla="*/ 742950 h 1704975"/>
              <a:gd name="connsiteX2" fmla="*/ 4876800 w 4876800"/>
              <a:gd name="connsiteY2" fmla="*/ 742950 h 1704975"/>
              <a:gd name="connsiteX3" fmla="*/ 4876800 w 4876800"/>
              <a:gd name="connsiteY3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1704975">
                <a:moveTo>
                  <a:pt x="0" y="0"/>
                </a:moveTo>
                <a:lnTo>
                  <a:pt x="0" y="742950"/>
                </a:lnTo>
                <a:lnTo>
                  <a:pt x="4876800" y="742950"/>
                </a:lnTo>
                <a:lnTo>
                  <a:pt x="4876800" y="1704975"/>
                </a:lnTo>
              </a:path>
            </a:pathLst>
          </a:custGeom>
          <a:noFill/>
          <a:ln>
            <a:solidFill>
              <a:srgbClr val="9999A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feld 53">
            <a:extLst>
              <a:ext uri="{FF2B5EF4-FFF2-40B4-BE49-F238E27FC236}">
                <a16:creationId xmlns:a16="http://schemas.microsoft.com/office/drawing/2014/main" id="{05E6A7AF-2499-A044-DD04-B072B3FC29CE}"/>
              </a:ext>
            </a:extLst>
          </p:cNvPr>
          <p:cNvSpPr txBox="1">
            <a:spLocks/>
          </p:cNvSpPr>
          <p:nvPr/>
        </p:nvSpPr>
        <p:spPr>
          <a:xfrm>
            <a:off x="4422016" y="2539229"/>
            <a:ext cx="299446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Trackside Manufacturer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interprets CCS TSI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C5FE14-E3EB-A47C-4C76-B0FF83F7E33D}"/>
              </a:ext>
            </a:extLst>
          </p:cNvPr>
          <p:cNvSpPr/>
          <p:nvPr/>
        </p:nvSpPr>
        <p:spPr>
          <a:xfrm>
            <a:off x="10943924" y="866274"/>
            <a:ext cx="991875" cy="44276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Trackside Approval</a:t>
            </a:r>
          </a:p>
        </p:txBody>
      </p:sp>
      <p:sp>
        <p:nvSpPr>
          <p:cNvPr id="32" name="Rechteck 19">
            <a:extLst>
              <a:ext uri="{FF2B5EF4-FFF2-40B4-BE49-F238E27FC236}">
                <a16:creationId xmlns:a16="http://schemas.microsoft.com/office/drawing/2014/main" id="{C840B5B5-10D4-7A5E-0A3B-59EA1A7A74D7}"/>
              </a:ext>
            </a:extLst>
          </p:cNvPr>
          <p:cNvSpPr>
            <a:spLocks/>
          </p:cNvSpPr>
          <p:nvPr/>
        </p:nvSpPr>
        <p:spPr>
          <a:xfrm>
            <a:off x="557584" y="4151711"/>
            <a:ext cx="3300068" cy="341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EC Declaration of Conformity (SS-076)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58271B0-7E0F-5407-7EBF-5028616A0D01}"/>
              </a:ext>
            </a:extLst>
          </p:cNvPr>
          <p:cNvSpPr txBox="1"/>
          <p:nvPr/>
        </p:nvSpPr>
        <p:spPr>
          <a:xfrm>
            <a:off x="961777" y="4746346"/>
            <a:ext cx="24059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Integration in Rolling Stock</a:t>
            </a:r>
          </a:p>
        </p:txBody>
      </p:sp>
      <p:sp>
        <p:nvSpPr>
          <p:cNvPr id="34" name="Freihandform: Form 26">
            <a:extLst>
              <a:ext uri="{FF2B5EF4-FFF2-40B4-BE49-F238E27FC236}">
                <a16:creationId xmlns:a16="http://schemas.microsoft.com/office/drawing/2014/main" id="{77C47451-80BB-CD43-6E5C-3B961567F4BB}"/>
              </a:ext>
            </a:extLst>
          </p:cNvPr>
          <p:cNvSpPr>
            <a:spLocks/>
          </p:cNvSpPr>
          <p:nvPr/>
        </p:nvSpPr>
        <p:spPr bwMode="gray">
          <a:xfrm rot="5400000" flipV="1">
            <a:off x="1937977" y="5054981"/>
            <a:ext cx="198113" cy="440182"/>
          </a:xfrm>
          <a:custGeom>
            <a:avLst/>
            <a:gdLst>
              <a:gd name="connsiteX0" fmla="*/ 41412 w 164550"/>
              <a:gd name="connsiteY0" fmla="*/ 0 h 287963"/>
              <a:gd name="connsiteX1" fmla="*/ 0 w 164550"/>
              <a:gd name="connsiteY1" fmla="*/ 35927 h 287963"/>
              <a:gd name="connsiteX2" fmla="*/ 92354 w 164550"/>
              <a:gd name="connsiteY2" fmla="*/ 143982 h 287963"/>
              <a:gd name="connsiteX3" fmla="*/ 0 w 164550"/>
              <a:gd name="connsiteY3" fmla="*/ 252036 h 287963"/>
              <a:gd name="connsiteX4" fmla="*/ 41412 w 164550"/>
              <a:gd name="connsiteY4" fmla="*/ 287963 h 287963"/>
              <a:gd name="connsiteX5" fmla="*/ 164550 w 164550"/>
              <a:gd name="connsiteY5" fmla="*/ 143982 h 287963"/>
              <a:gd name="connsiteX6" fmla="*/ 41412 w 164550"/>
              <a:gd name="connsiteY6" fmla="*/ 0 h 28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50" h="287963">
                <a:moveTo>
                  <a:pt x="41412" y="0"/>
                </a:moveTo>
                <a:lnTo>
                  <a:pt x="0" y="35927"/>
                </a:lnTo>
                <a:lnTo>
                  <a:pt x="92354" y="143982"/>
                </a:lnTo>
                <a:lnTo>
                  <a:pt x="0" y="252036"/>
                </a:lnTo>
                <a:lnTo>
                  <a:pt x="41412" y="287963"/>
                </a:lnTo>
                <a:lnTo>
                  <a:pt x="164550" y="143982"/>
                </a:lnTo>
                <a:lnTo>
                  <a:pt x="41412" y="0"/>
                </a:lnTo>
                <a:close/>
              </a:path>
            </a:pathLst>
          </a:custGeom>
          <a:solidFill>
            <a:schemeClr val="bg1"/>
          </a:solidFill>
          <a:ln w="6794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5" name="Freihandform: Form 26">
            <a:extLst>
              <a:ext uri="{FF2B5EF4-FFF2-40B4-BE49-F238E27FC236}">
                <a16:creationId xmlns:a16="http://schemas.microsoft.com/office/drawing/2014/main" id="{55FBEB17-4468-767D-4F18-29698BE6173C}"/>
              </a:ext>
            </a:extLst>
          </p:cNvPr>
          <p:cNvSpPr>
            <a:spLocks/>
          </p:cNvSpPr>
          <p:nvPr/>
        </p:nvSpPr>
        <p:spPr bwMode="gray">
          <a:xfrm rot="5400000" flipV="1">
            <a:off x="1956548" y="3801592"/>
            <a:ext cx="198113" cy="440182"/>
          </a:xfrm>
          <a:custGeom>
            <a:avLst/>
            <a:gdLst>
              <a:gd name="connsiteX0" fmla="*/ 41412 w 164550"/>
              <a:gd name="connsiteY0" fmla="*/ 0 h 287963"/>
              <a:gd name="connsiteX1" fmla="*/ 0 w 164550"/>
              <a:gd name="connsiteY1" fmla="*/ 35927 h 287963"/>
              <a:gd name="connsiteX2" fmla="*/ 92354 w 164550"/>
              <a:gd name="connsiteY2" fmla="*/ 143982 h 287963"/>
              <a:gd name="connsiteX3" fmla="*/ 0 w 164550"/>
              <a:gd name="connsiteY3" fmla="*/ 252036 h 287963"/>
              <a:gd name="connsiteX4" fmla="*/ 41412 w 164550"/>
              <a:gd name="connsiteY4" fmla="*/ 287963 h 287963"/>
              <a:gd name="connsiteX5" fmla="*/ 164550 w 164550"/>
              <a:gd name="connsiteY5" fmla="*/ 143982 h 287963"/>
              <a:gd name="connsiteX6" fmla="*/ 41412 w 164550"/>
              <a:gd name="connsiteY6" fmla="*/ 0 h 28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50" h="287963">
                <a:moveTo>
                  <a:pt x="41412" y="0"/>
                </a:moveTo>
                <a:lnTo>
                  <a:pt x="0" y="35927"/>
                </a:lnTo>
                <a:lnTo>
                  <a:pt x="92354" y="143982"/>
                </a:lnTo>
                <a:lnTo>
                  <a:pt x="0" y="252036"/>
                </a:lnTo>
                <a:lnTo>
                  <a:pt x="41412" y="287963"/>
                </a:lnTo>
                <a:lnTo>
                  <a:pt x="164550" y="143982"/>
                </a:lnTo>
                <a:lnTo>
                  <a:pt x="41412" y="0"/>
                </a:lnTo>
                <a:close/>
              </a:path>
            </a:pathLst>
          </a:custGeom>
          <a:solidFill>
            <a:schemeClr val="bg1"/>
          </a:solidFill>
          <a:ln w="6794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6" name="Rechteck 19">
            <a:extLst>
              <a:ext uri="{FF2B5EF4-FFF2-40B4-BE49-F238E27FC236}">
                <a16:creationId xmlns:a16="http://schemas.microsoft.com/office/drawing/2014/main" id="{71772FB7-9F89-E452-40F6-5A66E59BA4BF}"/>
              </a:ext>
            </a:extLst>
          </p:cNvPr>
          <p:cNvSpPr>
            <a:spLocks/>
          </p:cNvSpPr>
          <p:nvPr/>
        </p:nvSpPr>
        <p:spPr>
          <a:xfrm>
            <a:off x="550885" y="5456025"/>
            <a:ext cx="3300068" cy="3412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 anchorCtr="0">
            <a:no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Authorisation</a:t>
            </a:r>
            <a:r>
              <a:rPr lang="en-US" sz="1400" b="1" dirty="0">
                <a:solidFill>
                  <a:schemeClr val="tx1"/>
                </a:solidFill>
              </a:rPr>
              <a:t> to place on the market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782363B-AD34-C218-5013-6994C66DB7D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007430" y="3775937"/>
            <a:ext cx="3389119" cy="524374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08E72E2-9CD7-A916-40F0-92DA8CB07E20}"/>
              </a:ext>
            </a:extLst>
          </p:cNvPr>
          <p:cNvCxnSpPr>
            <a:cxnSpLocks/>
          </p:cNvCxnSpPr>
          <p:nvPr/>
        </p:nvCxnSpPr>
        <p:spPr>
          <a:xfrm flipV="1">
            <a:off x="4112564" y="5039646"/>
            <a:ext cx="3306600" cy="678872"/>
          </a:xfrm>
          <a:prstGeom prst="straightConnector1">
            <a:avLst/>
          </a:prstGeom>
          <a:ln w="666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: abgerundete Ecken 48">
            <a:extLst>
              <a:ext uri="{FF2B5EF4-FFF2-40B4-BE49-F238E27FC236}">
                <a16:creationId xmlns:a16="http://schemas.microsoft.com/office/drawing/2014/main" id="{B11A1EE6-C4D9-DEB0-EB42-44506E5E92D9}"/>
              </a:ext>
            </a:extLst>
          </p:cNvPr>
          <p:cNvSpPr>
            <a:spLocks/>
          </p:cNvSpPr>
          <p:nvPr/>
        </p:nvSpPr>
        <p:spPr>
          <a:xfrm>
            <a:off x="4333908" y="4451335"/>
            <a:ext cx="2619365" cy="5900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ETCS System Compatibility (ESC) at sub-system level </a:t>
            </a:r>
          </a:p>
        </p:txBody>
      </p:sp>
    </p:spTree>
    <p:extLst>
      <p:ext uri="{BB962C8B-B14F-4D97-AF65-F5344CB8AC3E}">
        <p14:creationId xmlns:p14="http://schemas.microsoft.com/office/powerpoint/2010/main" val="18195410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59C7EFF8E281FF41847B316CEC822547" ma:contentTypeVersion="1367" ma:contentTypeDescription="Create a new document." ma:contentTypeScope="" ma:versionID="5686914e835de0ce41795d21b0a157d7">
  <xsd:schema xmlns:xsd="http://www.w3.org/2001/XMLSchema" xmlns:xs="http://www.w3.org/2001/XMLSchema" xmlns:p="http://schemas.microsoft.com/office/2006/metadata/properties" xmlns:ns2="49592fe1-76b3-425e-9982-488f19897f48" xmlns:ns3="c906e969-aa68-4da7-9c3a-a293c5f8b41e" targetNamespace="http://schemas.microsoft.com/office/2006/metadata/properties" ma:root="true" ma:fieldsID="43052c78992c9621a0c4066d5228f03e" ns2:_="" ns3:_="">
    <xsd:import namespace="49592fe1-76b3-425e-9982-488f19897f48"/>
    <xsd:import namespace="c906e969-aa68-4da7-9c3a-a293c5f8b41e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2:p326cb0d1ec842459739b9fbd76e8967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98a463e-6d81-416e-8743-eab523be1b8a}" ma:internalName="TaxCatchAllLabel" ma:readOnly="true" ma:showField="CatchAllDataLabel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98a463e-6d81-416e-8743-eab523be1b8a}" ma:internalName="TaxCatchAll" ma:readOnly="false" ma:showField="CatchAllData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326cb0d1ec842459739b9fbd76e8967" ma:index="21" nillable="true" ma:taxonomy="true" ma:internalName="p326cb0d1ec842459739b9fbd76e8967" ma:taxonomyFieldName="ERAAC2_x0020__x002d__x0020_Topic" ma:displayName="ERAAC2 - Topic" ma:default="" ma:fieldId="{9326cb0d-1ec8-4245-9739-b9fbd76e8967}" ma:sspId="ec698c8c-469b-4390-ad13-30cd69364034" ma:termSetId="470987b7-aa59-4596-ae6c-b35b117cbe4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6e969-aa68-4da7-9c3a-a293c5f8b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305</Value>
      <Value>37</Value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REC - Issuing Agency's recommendation</TermName>
          <TermId xmlns="http://schemas.microsoft.com/office/infopath/2007/PartnerControls">a5ff037d-f5a4-4f02-b1e8-f0b66c87554e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EXTID-509003686-89</_dlc_DocId>
    <_dlc_DocIdUrl xmlns="49592fe1-76b3-425e-9982-488f19897f48">
      <Url>https://eraeuropaeu.sharepoint.com/sites/ERAAC2/_layouts/15/DocIdRedir.aspx?ID=EXTID-509003686-89</Url>
      <Description>EXTID-509003686-89</Description>
    </_dlc_DocIdUrl>
    <p326cb0d1ec842459739b9fbd76e8967 xmlns="49592fe1-76b3-425e-9982-488f19897f48">
      <Terms xmlns="http://schemas.microsoft.com/office/infopath/2007/PartnerControls"/>
    </p326cb0d1ec842459739b9fbd76e8967>
  </documentManagement>
</p:properties>
</file>

<file path=customXml/item5.xml><?xml version="1.0" encoding="utf-8"?>
<?mso-contentType ?>
<SharedContentType xmlns="Microsoft.SharePoint.Taxonomy.ContentTypeSync" SourceId="ec698c8c-469b-4390-ad13-30cd69364034" ContentTypeId="0x010100ED194B9F7C15044CBD43C025EAD2ECAB" PreviousValue="true" LastSyncTimeStamp="2023-01-11T08:54:23.803Z"/>
</file>

<file path=customXml/itemProps1.xml><?xml version="1.0" encoding="utf-8"?>
<ds:datastoreItem xmlns:ds="http://schemas.openxmlformats.org/officeDocument/2006/customXml" ds:itemID="{5A2C958A-E4B9-4A9D-A74F-2ACD1C15495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F15EF7F-A4A9-4741-BE25-74111C4551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1459F2-6409-4EBE-8C8E-46FC6BF70B30}"/>
</file>

<file path=customXml/itemProps4.xml><?xml version="1.0" encoding="utf-8"?>
<ds:datastoreItem xmlns:ds="http://schemas.openxmlformats.org/officeDocument/2006/customXml" ds:itemID="{993B4CFB-A39B-4475-B3B0-B2D9AB9E27F0}">
  <ds:schemaRefs>
    <ds:schemaRef ds:uri="49592fe1-76b3-425e-9982-488f19897f4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9cc7f87-a330-4e10-b2d6-df3e52d3d603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470EF4B1-E8DF-46FE-A0DE-3C348A9C504D}"/>
</file>

<file path=docMetadata/LabelInfo.xml><?xml version="1.0" encoding="utf-8"?>
<clbl:labelList xmlns:clbl="http://schemas.microsoft.com/office/2020/mipLabelMetadata">
  <clbl:label id="{25faedbb-f440-4315-83ee-6f7beb5e73f7}" enabled="0" method="" siteId="{25faedbb-f440-4315-83ee-6f7beb5e73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929</Words>
  <Application>Microsoft Office PowerPoint</Application>
  <PresentationFormat>Widescreen</PresentationFormat>
  <Paragraphs>111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EUAlbertina-Regu</vt:lpstr>
      <vt:lpstr>EUAlbertina-ReguItal</vt:lpstr>
      <vt:lpstr>Segoe UI</vt:lpstr>
      <vt:lpstr>Söhne</vt:lpstr>
      <vt:lpstr>system-ui</vt:lpstr>
      <vt:lpstr>Office Theme</vt:lpstr>
      <vt:lpstr>PowerPoint Presentation</vt:lpstr>
      <vt:lpstr>Workshop organisation</vt:lpstr>
      <vt:lpstr>Few definitions from the CCS TSI</vt:lpstr>
      <vt:lpstr>Question 1 </vt:lpstr>
      <vt:lpstr>Question 2</vt:lpstr>
      <vt:lpstr>Question 3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C.Klecha</dc:creator>
  <cp:lastModifiedBy>DEBAST Jeremy</cp:lastModifiedBy>
  <cp:revision>16</cp:revision>
  <dcterms:created xsi:type="dcterms:W3CDTF">2024-04-04T13:55:09Z</dcterms:created>
  <dcterms:modified xsi:type="dcterms:W3CDTF">2024-04-15T07:27:01Z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0x010100ED194B9F7C15044CBD43C025EAD2ECAB0059C7EFF8E281FF41847B316CEC822547</vt:lpwstr>
  </property>
  <property fmtid="{D5CDD505-2E9C-101B-9397-08002B2CF9AE}" pid="3" name="_dlc_DocIdItemGuid">
    <vt:lpwstr>1d89f02d-d608-4a9e-9a6d-c1316fb4ee8d</vt:lpwstr>
  </property>
  <property fmtid="{D5CDD505-2E9C-101B-9397-08002B2CF9AE}" pid="4" name="Origin-Author">
    <vt:lpwstr>1;#ERA|8287c6ea-6f12-4bfd-9fc9-6825fce534f5</vt:lpwstr>
  </property>
  <property fmtid="{D5CDD505-2E9C-101B-9397-08002B2CF9AE}" pid="5" name="Document type">
    <vt:lpwstr>37;#Presentation|d69afb93-d8c7-4c9e-870f-5298841c2f8f</vt:lpwstr>
  </property>
  <property fmtid="{D5CDD505-2E9C-101B-9397-08002B2CF9AE}" pid="6" name="Process">
    <vt:lpwstr>305;#REC - Issuing Agency's recommendation|a5ff037d-f5a4-4f02-b1e8-f0b66c87554e</vt:lpwstr>
  </property>
  <property fmtid="{D5CDD505-2E9C-101B-9397-08002B2CF9AE}" pid="7" name="ERAAC2 - Topic">
    <vt:lpwstr/>
  </property>
</Properties>
</file>